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  <p:sldId id="256" r:id="rId4"/>
    <p:sldId id="257" r:id="rId5"/>
    <p:sldId id="258" r:id="rId6"/>
    <p:sldId id="273" r:id="rId7"/>
    <p:sldId id="259" r:id="rId8"/>
    <p:sldId id="277" r:id="rId9"/>
    <p:sldId id="260" r:id="rId10"/>
    <p:sldId id="261" r:id="rId11"/>
    <p:sldId id="262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BBD2-F187-4CD2-8BFE-929414E1F3D1}" type="datetimeFigureOut">
              <a:rPr lang="ru-RU" smtClean="0"/>
              <a:pPr/>
              <a:t>08.03.2021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BBD2-F187-4CD2-8BFE-929414E1F3D1}" type="datetimeFigureOut">
              <a:rPr lang="ru-RU" smtClean="0"/>
              <a:pPr/>
              <a:t>08.03.2021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BBD2-F187-4CD2-8BFE-929414E1F3D1}" type="datetimeFigureOut">
              <a:rPr lang="ru-RU" smtClean="0"/>
              <a:pPr/>
              <a:t>08.03.2021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BBD2-F187-4CD2-8BFE-929414E1F3D1}" type="datetimeFigureOut">
              <a:rPr lang="ru-RU" smtClean="0"/>
              <a:pPr/>
              <a:t>08.03.2021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BBD2-F187-4CD2-8BFE-929414E1F3D1}" type="datetimeFigureOut">
              <a:rPr lang="ru-RU" smtClean="0"/>
              <a:pPr/>
              <a:t>08.03.2021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BBD2-F187-4CD2-8BFE-929414E1F3D1}" type="datetimeFigureOut">
              <a:rPr lang="ru-RU" smtClean="0"/>
              <a:pPr/>
              <a:t>08.03.2021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BBD2-F187-4CD2-8BFE-929414E1F3D1}" type="datetimeFigureOut">
              <a:rPr lang="ru-RU" smtClean="0"/>
              <a:pPr/>
              <a:t>08.03.2021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BBD2-F187-4CD2-8BFE-929414E1F3D1}" type="datetimeFigureOut">
              <a:rPr lang="ru-RU" smtClean="0"/>
              <a:pPr/>
              <a:t>08.03.2021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BBD2-F187-4CD2-8BFE-929414E1F3D1}" type="datetimeFigureOut">
              <a:rPr lang="ru-RU" smtClean="0"/>
              <a:pPr/>
              <a:t>08.03.2021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BBD2-F187-4CD2-8BFE-929414E1F3D1}" type="datetimeFigureOut">
              <a:rPr lang="ru-RU" smtClean="0"/>
              <a:pPr/>
              <a:t>08.03.2021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BBD2-F187-4CD2-8BFE-929414E1F3D1}" type="datetimeFigureOut">
              <a:rPr lang="ru-RU" smtClean="0"/>
              <a:pPr/>
              <a:t>08.03.2021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BBBD2-F187-4CD2-8BFE-929414E1F3D1}" type="datetimeFigureOut">
              <a:rPr lang="ru-RU" smtClean="0"/>
              <a:pPr/>
              <a:t>08.03.2021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C94AD-44A5-4F28-B547-BAB5EA67A9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2060848"/>
            <a:ext cx="7200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rgbClr val="FF0000"/>
                </a:solidFill>
              </a:rPr>
              <a:t>ПРОИЗВОДСТВЕННАЯ САНИТАРИЯ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836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-2214602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57166"/>
            <a:ext cx="8286808" cy="6000792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Плотность светового потока в заданном направлении характеризуется </a:t>
            </a:r>
            <a:r>
              <a:rPr lang="ru-RU" b="1" dirty="0">
                <a:solidFill>
                  <a:schemeClr val="tx1"/>
                </a:solidFill>
              </a:rPr>
              <a:t>силой света</a:t>
            </a:r>
            <a:r>
              <a:rPr lang="ru-RU" dirty="0">
                <a:solidFill>
                  <a:schemeClr val="tx1"/>
                </a:solidFill>
              </a:rPr>
              <a:t>. Численное значение силы света в данном направлении определяется путем выделения части светового потока, распространяющегося внутри узкого конуса с вершиной в точке расположения источника света.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ru-RU" b="1" i="1" dirty="0" smtClean="0">
                <a:solidFill>
                  <a:schemeClr val="tx1"/>
                </a:solidFill>
              </a:rPr>
              <a:t>Телесный </a:t>
            </a:r>
            <a:r>
              <a:rPr lang="ru-RU" b="1" i="1" dirty="0">
                <a:solidFill>
                  <a:schemeClr val="tx1"/>
                </a:solidFill>
              </a:rPr>
              <a:t>угол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в </a:t>
            </a:r>
            <a:r>
              <a:rPr lang="en-US" dirty="0" smtClean="0">
                <a:solidFill>
                  <a:schemeClr val="tx1"/>
                </a:solidFill>
              </a:rPr>
              <a:t>1 </a:t>
            </a:r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ru-RU" dirty="0">
                <a:solidFill>
                  <a:schemeClr val="tx1"/>
                </a:solidFill>
              </a:rPr>
              <a:t>те</a:t>
            </a:r>
            <a:r>
              <a:rPr lang="en-US" dirty="0">
                <a:solidFill>
                  <a:schemeClr val="tx1"/>
                </a:solidFill>
              </a:rPr>
              <a:t>p</a:t>
            </a:r>
            <a:r>
              <a:rPr lang="ru-RU" dirty="0" err="1">
                <a:solidFill>
                  <a:schemeClr val="tx1"/>
                </a:solidFill>
              </a:rPr>
              <a:t>адиан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 smtClean="0">
                <a:solidFill>
                  <a:schemeClr val="tx1"/>
                </a:solidFill>
              </a:rPr>
              <a:t>стерад</a:t>
            </a:r>
            <a:r>
              <a:rPr lang="ru-RU" dirty="0">
                <a:solidFill>
                  <a:schemeClr val="tx1"/>
                </a:solidFill>
              </a:rPr>
              <a:t>.) вырезает на поверхности сферы, описанной из его вершины, участок, площадь которого </a:t>
            </a:r>
            <a:r>
              <a:rPr lang="en-US" i="1" dirty="0">
                <a:solidFill>
                  <a:schemeClr val="tx1"/>
                </a:solidFill>
              </a:rPr>
              <a:t>S</a:t>
            </a:r>
            <a:r>
              <a:rPr lang="ru-RU" dirty="0">
                <a:solidFill>
                  <a:schemeClr val="tx1"/>
                </a:solidFill>
              </a:rPr>
              <a:t> равна, квадрату радиуса </a:t>
            </a:r>
            <a:r>
              <a:rPr lang="ru-RU" dirty="0" smtClean="0">
                <a:solidFill>
                  <a:schemeClr val="tx1"/>
                </a:solidFill>
              </a:rPr>
              <a:t>сферы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-2071726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85728"/>
            <a:ext cx="8429684" cy="6215106"/>
          </a:xfrm>
        </p:spPr>
        <p:txBody>
          <a:bodyPr>
            <a:normAutofit lnSpcReduction="10000"/>
          </a:bodyPr>
          <a:lstStyle/>
          <a:p>
            <a:r>
              <a:rPr lang="ru-RU" sz="3600" b="1" dirty="0">
                <a:solidFill>
                  <a:schemeClr val="tx1"/>
                </a:solidFill>
              </a:rPr>
              <a:t>Рисунок 1 – Телесный угол</a:t>
            </a:r>
            <a:r>
              <a:rPr lang="ru-RU" sz="3600" b="1" dirty="0" smtClean="0">
                <a:solidFill>
                  <a:schemeClr val="tx1"/>
                </a:solidFill>
              </a:rPr>
              <a:t>.</a:t>
            </a:r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	</a:t>
            </a:r>
            <a:r>
              <a:rPr lang="en-US" sz="2000" dirty="0" smtClean="0">
                <a:solidFill>
                  <a:schemeClr val="tx1"/>
                </a:solidFill>
              </a:rPr>
              <a:t>	O			W</a:t>
            </a: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			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	</a:t>
            </a:r>
            <a:r>
              <a:rPr lang="en-US" sz="2000" dirty="0" smtClean="0">
                <a:solidFill>
                  <a:schemeClr val="tx1"/>
                </a:solidFill>
              </a:rPr>
              <a:t>			       R</a:t>
            </a:r>
          </a:p>
          <a:p>
            <a:pPr algn="just"/>
            <a:r>
              <a:rPr lang="ru-RU" sz="3600" dirty="0">
                <a:solidFill>
                  <a:schemeClr val="tx1"/>
                </a:solidFill>
              </a:rPr>
              <a:t>О</a:t>
            </a:r>
            <a:r>
              <a:rPr lang="ru-RU" sz="3600" dirty="0" smtClean="0">
                <a:solidFill>
                  <a:schemeClr val="tx1"/>
                </a:solidFill>
              </a:rPr>
              <a:t>тношение </a:t>
            </a:r>
            <a:r>
              <a:rPr lang="ru-RU" sz="3600" dirty="0">
                <a:solidFill>
                  <a:schemeClr val="tx1"/>
                </a:solidFill>
              </a:rPr>
              <a:t>светового потока, заключенного в таком конусе к величине телесного угла конуса </a:t>
            </a:r>
            <a:r>
              <a:rPr lang="en-US" sz="3600" i="1" dirty="0">
                <a:solidFill>
                  <a:schemeClr val="tx1"/>
                </a:solidFill>
              </a:rPr>
              <a:t>W</a:t>
            </a:r>
            <a:r>
              <a:rPr lang="ru-RU" sz="3600" dirty="0">
                <a:solidFill>
                  <a:schemeClr val="tx1"/>
                </a:solidFill>
              </a:rPr>
              <a:t>, измеряемого в стерадианах (</a:t>
            </a:r>
            <a:r>
              <a:rPr lang="ru-RU" sz="3600" dirty="0" err="1" smtClean="0">
                <a:solidFill>
                  <a:schemeClr val="tx1"/>
                </a:solidFill>
              </a:rPr>
              <a:t>стерад</a:t>
            </a:r>
            <a:r>
              <a:rPr lang="ru-RU" sz="3600" dirty="0" smtClean="0">
                <a:solidFill>
                  <a:schemeClr val="tx1"/>
                </a:solidFill>
              </a:rPr>
              <a:t>), выражает </a:t>
            </a:r>
            <a:r>
              <a:rPr lang="ru-RU" sz="3600" b="1" i="1" dirty="0" smtClean="0">
                <a:solidFill>
                  <a:schemeClr val="tx1"/>
                </a:solidFill>
              </a:rPr>
              <a:t>силу света</a:t>
            </a:r>
            <a:r>
              <a:rPr lang="ru-RU" sz="3600" b="1" dirty="0" smtClean="0">
                <a:solidFill>
                  <a:schemeClr val="tx1"/>
                </a:solidFill>
              </a:rPr>
              <a:t> </a:t>
            </a:r>
            <a:r>
              <a:rPr lang="ru-RU" sz="3600" dirty="0" smtClean="0">
                <a:solidFill>
                  <a:schemeClr val="tx1"/>
                </a:solidFill>
              </a:rPr>
              <a:t>в направлении оси конуса</a:t>
            </a:r>
            <a:endParaRPr lang="en-US" sz="3600" dirty="0" smtClean="0">
              <a:solidFill>
                <a:schemeClr val="tx1"/>
              </a:solidFill>
            </a:endParaRPr>
          </a:p>
          <a:p>
            <a:r>
              <a:rPr lang="en-US" sz="6600" dirty="0" smtClean="0">
                <a:solidFill>
                  <a:schemeClr val="tx1"/>
                </a:solidFill>
              </a:rPr>
              <a:t> I=F/W</a:t>
            </a:r>
            <a:r>
              <a:rPr lang="ru-RU" sz="6600" dirty="0" smtClean="0">
                <a:solidFill>
                  <a:schemeClr val="tx1"/>
                </a:solidFill>
              </a:rPr>
              <a:t> (кд)</a:t>
            </a: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357818" y="1214422"/>
            <a:ext cx="857256" cy="135732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>
            <a:stCxn id="4" idx="0"/>
          </p:cNvCxnSpPr>
          <p:nvPr/>
        </p:nvCxnSpPr>
        <p:spPr>
          <a:xfrm rot="16200000" flipH="1" flipV="1">
            <a:off x="3679025" y="-250057"/>
            <a:ext cx="642942" cy="3571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endCxn id="4" idx="4"/>
          </p:cNvCxnSpPr>
          <p:nvPr/>
        </p:nvCxnSpPr>
        <p:spPr>
          <a:xfrm>
            <a:off x="2214546" y="1857364"/>
            <a:ext cx="3571900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4" idx="2"/>
          </p:cNvCxnSpPr>
          <p:nvPr/>
        </p:nvCxnSpPr>
        <p:spPr>
          <a:xfrm>
            <a:off x="2214546" y="1857364"/>
            <a:ext cx="3143272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5400000">
            <a:off x="4250529" y="1893083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-2143164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4100" dirty="0" smtClean="0">
                <a:solidFill>
                  <a:schemeClr val="tx1"/>
                </a:solidFill>
              </a:rPr>
              <a:t>Освещение обеспечивается </a:t>
            </a:r>
            <a:r>
              <a:rPr lang="ru-RU" sz="4100" dirty="0">
                <a:solidFill>
                  <a:schemeClr val="tx1"/>
                </a:solidFill>
              </a:rPr>
              <a:t>естественным и искусственным светом.  Естественным светом обеспечивается общее освещение, искусственным - общее, местное и комбинированное. </a:t>
            </a:r>
            <a:r>
              <a:rPr lang="ru-RU" sz="4100" dirty="0" smtClean="0">
                <a:solidFill>
                  <a:schemeClr val="tx1"/>
                </a:solidFill>
              </a:rPr>
              <a:t>При </a:t>
            </a:r>
            <a:r>
              <a:rPr lang="ru-RU" sz="4100" dirty="0">
                <a:solidFill>
                  <a:schemeClr val="tx1"/>
                </a:solidFill>
              </a:rPr>
              <a:t>комбинированном освещении местное освещение обеспечивает наилучшие условия для зрительной работы, создавая большие освещенности рабочих поверхностей</a:t>
            </a:r>
            <a:r>
              <a:rPr lang="ru-RU" sz="4100" dirty="0" smtClean="0">
                <a:solidFill>
                  <a:schemeClr val="tx1"/>
                </a:solidFill>
              </a:rPr>
              <a:t>.</a:t>
            </a:r>
            <a:r>
              <a:rPr lang="ru-RU" sz="4100" dirty="0">
                <a:solidFill>
                  <a:schemeClr val="tx1"/>
                </a:solidFill>
              </a:rPr>
              <a:t> Для обеспечения эффективной </a:t>
            </a:r>
            <a:r>
              <a:rPr lang="ru-RU" sz="4100" dirty="0" smtClean="0">
                <a:solidFill>
                  <a:schemeClr val="tx1"/>
                </a:solidFill>
              </a:rPr>
              <a:t>деятельности </a:t>
            </a:r>
            <a:r>
              <a:rPr lang="ru-RU" sz="4100" dirty="0">
                <a:solidFill>
                  <a:schemeClr val="tx1"/>
                </a:solidFill>
              </a:rPr>
              <a:t>требуется </a:t>
            </a:r>
            <a:r>
              <a:rPr lang="ru-RU" sz="4100" dirty="0" smtClean="0">
                <a:solidFill>
                  <a:schemeClr val="tx1"/>
                </a:solidFill>
              </a:rPr>
              <a:t>достаточно </a:t>
            </a:r>
            <a:r>
              <a:rPr lang="ru-RU" sz="4100" dirty="0">
                <a:solidFill>
                  <a:schemeClr val="tx1"/>
                </a:solidFill>
              </a:rPr>
              <a:t>высокий уровень освещенности. При использовании люминесцентных </a:t>
            </a:r>
            <a:r>
              <a:rPr lang="ru-RU" sz="4100" dirty="0" smtClean="0">
                <a:solidFill>
                  <a:schemeClr val="tx1"/>
                </a:solidFill>
              </a:rPr>
              <a:t>светильников </a:t>
            </a:r>
            <a:r>
              <a:rPr lang="ru-RU" sz="4100" dirty="0">
                <a:solidFill>
                  <a:schemeClr val="tx1"/>
                </a:solidFill>
              </a:rPr>
              <a:t>комбинированная освещенность должна составлять   500-1000 лк, </a:t>
            </a:r>
            <a:r>
              <a:rPr lang="ru-RU" sz="4100" dirty="0" smtClean="0">
                <a:solidFill>
                  <a:schemeClr val="tx1"/>
                </a:solidFill>
              </a:rPr>
              <a:t>общая </a:t>
            </a:r>
            <a:r>
              <a:rPr lang="ru-RU" sz="4100" dirty="0">
                <a:solidFill>
                  <a:schemeClr val="tx1"/>
                </a:solidFill>
              </a:rPr>
              <a:t>150 - 400 лк, а для ламп накаливания комбинированная освещенность должна находиться в пределах 200-600 лк, общая 100-200 лк</a:t>
            </a:r>
            <a:r>
              <a:rPr lang="ru-RU" sz="4100" dirty="0" smtClean="0">
                <a:solidFill>
                  <a:schemeClr val="tx1"/>
                </a:solidFill>
              </a:rPr>
              <a:t>.</a:t>
            </a:r>
            <a:endParaRPr lang="ru-RU" sz="41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-2071726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85728"/>
            <a:ext cx="8429684" cy="6215106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Световой </a:t>
            </a:r>
            <a:r>
              <a:rPr lang="ru-RU" dirty="0">
                <a:solidFill>
                  <a:schemeClr val="tx1"/>
                </a:solidFill>
              </a:rPr>
              <a:t>поток  </a:t>
            </a:r>
            <a:r>
              <a:rPr lang="en-US" b="1" i="1" dirty="0">
                <a:solidFill>
                  <a:schemeClr val="tx1"/>
                </a:solidFill>
              </a:rPr>
              <a:t>F</a:t>
            </a:r>
            <a:r>
              <a:rPr lang="ru-RU" dirty="0">
                <a:solidFill>
                  <a:schemeClr val="tx1"/>
                </a:solidFill>
              </a:rPr>
              <a:t>, падая на какой-либо предмет, частично им поглощается </a:t>
            </a:r>
            <a:r>
              <a:rPr lang="ru-RU" b="1" i="1" dirty="0">
                <a:solidFill>
                  <a:schemeClr val="tx1"/>
                </a:solidFill>
              </a:rPr>
              <a:t>(</a:t>
            </a:r>
            <a:r>
              <a:rPr lang="en-US" b="1" i="1" dirty="0" err="1">
                <a:solidFill>
                  <a:schemeClr val="tx1"/>
                </a:solidFill>
              </a:rPr>
              <a:t>Fa</a:t>
            </a:r>
            <a:r>
              <a:rPr lang="ru-RU" b="1" i="1" dirty="0">
                <a:solidFill>
                  <a:schemeClr val="tx1"/>
                </a:solidFill>
              </a:rPr>
              <a:t>),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частично отражается от его </a:t>
            </a:r>
            <a:r>
              <a:rPr lang="ru-RU" dirty="0" smtClean="0">
                <a:solidFill>
                  <a:schemeClr val="tx1"/>
                </a:solidFill>
              </a:rPr>
              <a:t>поверхности </a:t>
            </a:r>
            <a:r>
              <a:rPr lang="ru-RU" b="1" i="1" dirty="0">
                <a:solidFill>
                  <a:schemeClr val="tx1"/>
                </a:solidFill>
              </a:rPr>
              <a:t>(</a:t>
            </a:r>
            <a:r>
              <a:rPr lang="en-US" b="1" i="1" dirty="0" err="1">
                <a:solidFill>
                  <a:schemeClr val="tx1"/>
                </a:solidFill>
              </a:rPr>
              <a:t>Fp</a:t>
            </a:r>
            <a:r>
              <a:rPr lang="ru-RU" b="1" i="1" dirty="0">
                <a:solidFill>
                  <a:schemeClr val="tx1"/>
                </a:solidFill>
              </a:rPr>
              <a:t>)</a:t>
            </a:r>
            <a:r>
              <a:rPr lang="ru-RU" b="1" dirty="0">
                <a:solidFill>
                  <a:schemeClr val="tx1"/>
                </a:solidFill>
              </a:rPr>
              <a:t>  </a:t>
            </a:r>
            <a:r>
              <a:rPr lang="ru-RU" dirty="0">
                <a:solidFill>
                  <a:schemeClr val="tx1"/>
                </a:solidFill>
              </a:rPr>
              <a:t>частично проходят через материал предмета </a:t>
            </a:r>
            <a:r>
              <a:rPr lang="ru-RU" b="1" i="1" dirty="0">
                <a:solidFill>
                  <a:schemeClr val="tx1"/>
                </a:solidFill>
              </a:rPr>
              <a:t>(</a:t>
            </a:r>
            <a:r>
              <a:rPr lang="en-US" b="1" i="1" dirty="0" smtClean="0">
                <a:solidFill>
                  <a:schemeClr val="tx1"/>
                </a:solidFill>
              </a:rPr>
              <a:t>F</a:t>
            </a:r>
            <a:r>
              <a:rPr lang="ru-RU" b="1" i="1" dirty="0">
                <a:solidFill>
                  <a:schemeClr val="tx1"/>
                </a:solidFill>
              </a:rPr>
              <a:t>т</a:t>
            </a:r>
            <a:r>
              <a:rPr lang="ru-RU" b="1" i="1" dirty="0" smtClean="0">
                <a:solidFill>
                  <a:schemeClr val="tx1"/>
                </a:solidFill>
              </a:rPr>
              <a:t>)</a:t>
            </a:r>
            <a:r>
              <a:rPr lang="ru-RU" i="1" dirty="0" smtClean="0">
                <a:solidFill>
                  <a:schemeClr val="tx1"/>
                </a:solidFill>
              </a:rPr>
              <a:t>.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Количественная </a:t>
            </a:r>
            <a:r>
              <a:rPr lang="ru-RU" dirty="0">
                <a:solidFill>
                  <a:schemeClr val="tx1"/>
                </a:solidFill>
              </a:rPr>
              <a:t>сторона этих световых потоков оценивается соответственно </a:t>
            </a:r>
            <a:r>
              <a:rPr lang="ru-RU" dirty="0" smtClean="0">
                <a:solidFill>
                  <a:schemeClr val="tx1"/>
                </a:solidFill>
              </a:rPr>
              <a:t>коэффициентами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а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- коэффициентом поглощения; </a:t>
            </a:r>
          </a:p>
          <a:p>
            <a:r>
              <a:rPr lang="ru-RU" dirty="0" err="1">
                <a:solidFill>
                  <a:schemeClr val="tx1"/>
                </a:solidFill>
              </a:rPr>
              <a:t>р</a:t>
            </a:r>
            <a:r>
              <a:rPr lang="ru-RU" dirty="0" smtClean="0">
                <a:solidFill>
                  <a:schemeClr val="tx1"/>
                </a:solidFill>
              </a:rPr>
              <a:t> - </a:t>
            </a:r>
            <a:r>
              <a:rPr lang="ru-RU" dirty="0">
                <a:solidFill>
                  <a:schemeClr val="tx1"/>
                </a:solidFill>
              </a:rPr>
              <a:t>коэффициентом отражения;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т </a:t>
            </a:r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dirty="0">
                <a:solidFill>
                  <a:schemeClr val="tx1"/>
                </a:solidFill>
              </a:rPr>
              <a:t>коэффициентом пропускания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dirty="0" smtClean="0"/>
              <a:t> </a:t>
            </a:r>
            <a:r>
              <a:rPr lang="ru-RU" dirty="0" smtClean="0">
                <a:solidFill>
                  <a:schemeClr val="tx1"/>
                </a:solidFill>
              </a:rPr>
              <a:t>Характер </a:t>
            </a:r>
            <a:r>
              <a:rPr lang="ru-RU" dirty="0">
                <a:solidFill>
                  <a:schemeClr val="tx1"/>
                </a:solidFill>
              </a:rPr>
              <a:t>отражения света зависит от свойств и состояния поверхности тела, а </a:t>
            </a:r>
            <a:r>
              <a:rPr lang="ru-RU" dirty="0" smtClean="0">
                <a:solidFill>
                  <a:schemeClr val="tx1"/>
                </a:solidFill>
              </a:rPr>
              <a:t>пропускания </a:t>
            </a:r>
            <a:r>
              <a:rPr lang="ru-RU" dirty="0">
                <a:solidFill>
                  <a:schemeClr val="tx1"/>
                </a:solidFill>
              </a:rPr>
              <a:t>- его внутренней </a:t>
            </a:r>
            <a:r>
              <a:rPr lang="ru-RU" dirty="0" smtClean="0">
                <a:solidFill>
                  <a:schemeClr val="tx1"/>
                </a:solidFill>
              </a:rPr>
              <a:t>структурой.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-2214602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85728"/>
            <a:ext cx="8286808" cy="6215106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процессе эксплуатации электрического освещения наблюдается постепенное уменьшение освещенности, вызванное загрязнением светильников, внутренних поверхностей, отражения от оборудования, снижением светового потока ламп и т.д.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С </a:t>
            </a:r>
            <a:r>
              <a:rPr lang="ru-RU" dirty="0">
                <a:solidFill>
                  <a:schemeClr val="tx1"/>
                </a:solidFill>
              </a:rPr>
              <a:t>целью парирования этих неизбежных </a:t>
            </a:r>
            <a:r>
              <a:rPr lang="ru-RU" dirty="0" smtClean="0">
                <a:solidFill>
                  <a:schemeClr val="tx1"/>
                </a:solidFill>
              </a:rPr>
              <a:t>результатов </a:t>
            </a:r>
            <a:r>
              <a:rPr lang="ru-RU" dirty="0">
                <a:solidFill>
                  <a:schemeClr val="tx1"/>
                </a:solidFill>
              </a:rPr>
              <a:t>при расчетах потребной мощности осветительных установок вводят </a:t>
            </a:r>
            <a:r>
              <a:rPr lang="ru-RU" dirty="0" smtClean="0">
                <a:solidFill>
                  <a:schemeClr val="tx1"/>
                </a:solidFill>
              </a:rPr>
              <a:t>коэффициент </a:t>
            </a:r>
            <a:r>
              <a:rPr lang="ru-RU" dirty="0">
                <a:solidFill>
                  <a:schemeClr val="tx1"/>
                </a:solidFill>
              </a:rPr>
              <a:t>запаса  </a:t>
            </a:r>
            <a:r>
              <a:rPr lang="ru-RU" b="1" i="1" dirty="0">
                <a:solidFill>
                  <a:schemeClr val="tx1"/>
                </a:solidFill>
              </a:rPr>
              <a:t>К</a:t>
            </a:r>
            <a:r>
              <a:rPr lang="ru-RU" b="1" dirty="0">
                <a:solidFill>
                  <a:schemeClr val="tx1"/>
                </a:solidFill>
              </a:rPr>
              <a:t>=1,3-2,0.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-2286040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14290"/>
            <a:ext cx="8429684" cy="6286544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Общие требованья к искусственному </a:t>
            </a:r>
            <a:r>
              <a:rPr lang="ru-RU" b="1" dirty="0" smtClean="0">
                <a:solidFill>
                  <a:schemeClr val="tx1"/>
                </a:solidFill>
              </a:rPr>
              <a:t>освещению</a:t>
            </a:r>
          </a:p>
          <a:p>
            <a:r>
              <a:rPr lang="ru-RU" u="sng" dirty="0" smtClean="0">
                <a:solidFill>
                  <a:schemeClr val="tx1"/>
                </a:solidFill>
              </a:rPr>
              <a:t> </a:t>
            </a:r>
            <a:r>
              <a:rPr lang="ru-RU" b="1" u="sng" dirty="0">
                <a:solidFill>
                  <a:schemeClr val="tx1"/>
                </a:solidFill>
              </a:rPr>
              <a:t>1. Освещение должно быть достаточно интенсивным</a:t>
            </a:r>
            <a:r>
              <a:rPr lang="ru-RU" dirty="0">
                <a:solidFill>
                  <a:schemeClr val="tx1"/>
                </a:solidFill>
              </a:rPr>
              <a:t>. Для служебных и бытовых помещений должны быть строго выдержаны минимальные уровни </a:t>
            </a:r>
            <a:r>
              <a:rPr lang="ru-RU" dirty="0" smtClean="0">
                <a:solidFill>
                  <a:schemeClr val="tx1"/>
                </a:solidFill>
              </a:rPr>
              <a:t>освещенности </a:t>
            </a:r>
            <a:r>
              <a:rPr lang="ru-RU" dirty="0">
                <a:solidFill>
                  <a:schemeClr val="tx1"/>
                </a:solidFill>
              </a:rPr>
              <a:t>с учетом коэффициентов отражения стен, пола и потолка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u="sng" dirty="0">
                <a:solidFill>
                  <a:schemeClr val="tx1"/>
                </a:solidFill>
              </a:rPr>
              <a:t>2. Освещение должно быть достаточно равномерным</a:t>
            </a:r>
            <a:r>
              <a:rPr lang="ru-RU" dirty="0">
                <a:solidFill>
                  <a:schemeClr val="tx1"/>
                </a:solidFill>
              </a:rPr>
              <a:t>. В помещениях не должно быть слишком резких контрастов яркостей в секторе поля зрения. </a:t>
            </a:r>
            <a:r>
              <a:rPr lang="ru-RU" dirty="0" smtClean="0">
                <a:solidFill>
                  <a:schemeClr val="tx1"/>
                </a:solidFill>
              </a:rPr>
              <a:t>Равномерность </a:t>
            </a:r>
            <a:r>
              <a:rPr lang="ru-RU" dirty="0">
                <a:solidFill>
                  <a:schemeClr val="tx1"/>
                </a:solidFill>
              </a:rPr>
              <a:t>освещения при выбранной общей системе освещения оценивается </a:t>
            </a:r>
            <a:r>
              <a:rPr lang="ru-RU" dirty="0" smtClean="0">
                <a:solidFill>
                  <a:schemeClr val="tx1"/>
                </a:solidFill>
              </a:rPr>
              <a:t>отношением </a:t>
            </a:r>
            <a:r>
              <a:rPr lang="ru-RU" dirty="0">
                <a:solidFill>
                  <a:schemeClr val="tx1"/>
                </a:solidFill>
              </a:rPr>
              <a:t>минимальной освещенности в какой-либо точке помещения к средней освещенности данного помещения.</a:t>
            </a:r>
          </a:p>
          <a:p>
            <a:endParaRPr lang="ru-RU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-2286040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85728"/>
            <a:ext cx="8358246" cy="6072230"/>
          </a:xfrm>
        </p:spPr>
        <p:txBody>
          <a:bodyPr/>
          <a:lstStyle/>
          <a:p>
            <a:r>
              <a:rPr lang="ru-RU" sz="3600" b="1" u="sng" dirty="0">
                <a:solidFill>
                  <a:schemeClr val="tx1"/>
                </a:solidFill>
              </a:rPr>
              <a:t>3. Направленность световых потоков.</a:t>
            </a:r>
            <a:r>
              <a:rPr lang="ru-RU" sz="3600" b="1" dirty="0">
                <a:solidFill>
                  <a:schemeClr val="tx1"/>
                </a:solidFill>
              </a:rPr>
              <a:t> </a:t>
            </a:r>
            <a:r>
              <a:rPr lang="ru-RU" sz="3600" dirty="0">
                <a:solidFill>
                  <a:schemeClr val="tx1"/>
                </a:solidFill>
              </a:rPr>
              <a:t>Для освещения рабочих мест правильное </a:t>
            </a:r>
            <a:r>
              <a:rPr lang="ru-RU" sz="3600" dirty="0" err="1">
                <a:solidFill>
                  <a:schemeClr val="tx1"/>
                </a:solidFill>
              </a:rPr>
              <a:t>светообразование</a:t>
            </a:r>
            <a:r>
              <a:rPr lang="ru-RU" sz="3600" dirty="0">
                <a:solidFill>
                  <a:schemeClr val="tx1"/>
                </a:solidFill>
              </a:rPr>
              <a:t> имеет исключительно важное значение, нельзя допускать стробоскопического эффекта. Направленность световых потоков от </a:t>
            </a:r>
            <a:r>
              <a:rPr lang="ru-RU" sz="3600" dirty="0" smtClean="0">
                <a:solidFill>
                  <a:schemeClr val="tx1"/>
                </a:solidFill>
              </a:rPr>
              <a:t>светильников </a:t>
            </a:r>
            <a:r>
              <a:rPr lang="ru-RU" sz="3600" dirty="0">
                <a:solidFill>
                  <a:schemeClr val="tx1"/>
                </a:solidFill>
              </a:rPr>
              <a:t>должна обеспечивать освещенность, отвечающую  характеру рабочего </a:t>
            </a:r>
            <a:r>
              <a:rPr lang="ru-RU" sz="3600" dirty="0" smtClean="0">
                <a:solidFill>
                  <a:schemeClr val="tx1"/>
                </a:solidFill>
              </a:rPr>
              <a:t>процесса </a:t>
            </a:r>
            <a:r>
              <a:rPr lang="ru-RU" sz="3600" dirty="0">
                <a:solidFill>
                  <a:schemeClr val="tx1"/>
                </a:solidFill>
              </a:rPr>
              <a:t>и требованиям эстетики.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-1928850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57166"/>
            <a:ext cx="8358246" cy="6072230"/>
          </a:xfrm>
        </p:spPr>
        <p:txBody>
          <a:bodyPr>
            <a:normAutofit lnSpcReduction="10000"/>
          </a:bodyPr>
          <a:lstStyle/>
          <a:p>
            <a:r>
              <a:rPr lang="ru-RU" sz="3600" b="1" u="sng" dirty="0">
                <a:solidFill>
                  <a:schemeClr val="tx1"/>
                </a:solidFill>
              </a:rPr>
              <a:t>4. Цветность освещения</a:t>
            </a:r>
            <a:r>
              <a:rPr lang="ru-RU" sz="3600" dirty="0">
                <a:solidFill>
                  <a:schemeClr val="tx1"/>
                </a:solidFill>
              </a:rPr>
              <a:t>. От вида цветности зависит общее впечатление восприятия обстановки помещения. Между цветностью искусственного освещения и </a:t>
            </a:r>
            <a:r>
              <a:rPr lang="ru-RU" sz="3600" dirty="0" smtClean="0">
                <a:solidFill>
                  <a:schemeClr val="tx1"/>
                </a:solidFill>
              </a:rPr>
              <a:t>цветовым </a:t>
            </a:r>
            <a:r>
              <a:rPr lang="ru-RU" sz="3600" dirty="0">
                <a:solidFill>
                  <a:schemeClr val="tx1"/>
                </a:solidFill>
              </a:rPr>
              <a:t>решением интерьера должно быть определенное отношение, иначе </a:t>
            </a:r>
            <a:r>
              <a:rPr lang="ru-RU" sz="3600" dirty="0" smtClean="0">
                <a:solidFill>
                  <a:schemeClr val="tx1"/>
                </a:solidFill>
              </a:rPr>
              <a:t>будет </a:t>
            </a:r>
            <a:r>
              <a:rPr lang="ru-RU" sz="3600" dirty="0">
                <a:solidFill>
                  <a:schemeClr val="tx1"/>
                </a:solidFill>
              </a:rPr>
              <a:t>нарушена правильность передачи цветовой отделки, а следовательно и </a:t>
            </a:r>
            <a:r>
              <a:rPr lang="ru-RU" sz="3600" dirty="0" smtClean="0">
                <a:solidFill>
                  <a:schemeClr val="tx1"/>
                </a:solidFill>
              </a:rPr>
              <a:t>изменение </a:t>
            </a:r>
            <a:r>
              <a:rPr lang="ru-RU" sz="3600" dirty="0">
                <a:solidFill>
                  <a:schemeClr val="tx1"/>
                </a:solidFill>
              </a:rPr>
              <a:t>психофизиологического воздействия на людей.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-1643098"/>
            <a:ext cx="7772400" cy="115569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357166"/>
            <a:ext cx="8429684" cy="6072230"/>
          </a:xfrm>
        </p:spPr>
        <p:txBody>
          <a:bodyPr>
            <a:normAutofit fontScale="92500"/>
          </a:bodyPr>
          <a:lstStyle/>
          <a:p>
            <a:r>
              <a:rPr lang="ru-RU" dirty="0">
                <a:solidFill>
                  <a:schemeClr val="tx1"/>
                </a:solidFill>
              </a:rPr>
              <a:t>Ученые давно делали попытку экспериментально выявить, какие эмоции </a:t>
            </a:r>
            <a:r>
              <a:rPr lang="ru-RU" dirty="0" smtClean="0">
                <a:solidFill>
                  <a:schemeClr val="tx1"/>
                </a:solidFill>
              </a:rPr>
              <a:t>вызывают </a:t>
            </a:r>
            <a:r>
              <a:rPr lang="ru-RU" dirty="0">
                <a:solidFill>
                  <a:schemeClr val="tx1"/>
                </a:solidFill>
              </a:rPr>
              <a:t>определенные цвета и их сочетания, какое психологическое воздействие оказывают они на человека, как влияют на его работоспособность. Было замечено, что различные сочетания цветовой отделки помещений </a:t>
            </a:r>
            <a:r>
              <a:rPr lang="ru-RU" dirty="0" smtClean="0">
                <a:solidFill>
                  <a:schemeClr val="tx1"/>
                </a:solidFill>
              </a:rPr>
              <a:t>по-разному </a:t>
            </a:r>
            <a:r>
              <a:rPr lang="ru-RU" dirty="0">
                <a:solidFill>
                  <a:schemeClr val="tx1"/>
                </a:solidFill>
              </a:rPr>
              <a:t>воздействуют на человека, они могут воздействовать угнетающе, </a:t>
            </a:r>
            <a:r>
              <a:rPr lang="ru-RU" dirty="0" smtClean="0">
                <a:solidFill>
                  <a:schemeClr val="tx1"/>
                </a:solidFill>
              </a:rPr>
              <a:t>раздражающе </a:t>
            </a:r>
            <a:r>
              <a:rPr lang="ru-RU" dirty="0">
                <a:solidFill>
                  <a:schemeClr val="tx1"/>
                </a:solidFill>
              </a:rPr>
              <a:t>или успокаивающе. Научно и целенаправленно подобранные сочетания цветов способны снизить процесс утомления или сохранить бодрость и </a:t>
            </a:r>
            <a:r>
              <a:rPr lang="ru-RU" dirty="0" smtClean="0">
                <a:solidFill>
                  <a:schemeClr val="tx1"/>
                </a:solidFill>
              </a:rPr>
              <a:t>высокую </a:t>
            </a:r>
            <a:r>
              <a:rPr lang="ru-RU" dirty="0">
                <a:solidFill>
                  <a:schemeClr val="tx1"/>
                </a:solidFill>
              </a:rPr>
              <a:t>работоспособность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-2071726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357166"/>
            <a:ext cx="8072494" cy="6072230"/>
          </a:xfrm>
        </p:spPr>
        <p:txBody>
          <a:bodyPr>
            <a:normAutofit fontScale="92500" lnSpcReduction="20000"/>
          </a:bodyPr>
          <a:lstStyle/>
          <a:p>
            <a:r>
              <a:rPr lang="ru-RU" sz="3500" b="1" dirty="0" smtClean="0">
                <a:solidFill>
                  <a:schemeClr val="tx1"/>
                </a:solidFill>
              </a:rPr>
              <a:t>О характере </a:t>
            </a:r>
            <a:r>
              <a:rPr lang="ru-RU" sz="3500" b="1" dirty="0" smtClean="0">
                <a:solidFill>
                  <a:schemeClr val="tx1"/>
                </a:solidFill>
              </a:rPr>
              <a:t>воздействия отдельных цветов спектра на человека.</a:t>
            </a:r>
            <a:r>
              <a:rPr lang="ru-RU" sz="3500" b="1" i="1" dirty="0">
                <a:solidFill>
                  <a:schemeClr val="tx1"/>
                </a:solidFill>
              </a:rPr>
              <a:t> </a:t>
            </a:r>
            <a:endParaRPr lang="ru-RU" sz="3500" b="1" i="1" dirty="0" smtClean="0">
              <a:solidFill>
                <a:schemeClr val="tx1"/>
              </a:solidFill>
            </a:endParaRPr>
          </a:p>
          <a:p>
            <a:r>
              <a:rPr lang="ru-RU" b="1" i="1" dirty="0" smtClean="0">
                <a:solidFill>
                  <a:schemeClr val="tx1"/>
                </a:solidFill>
              </a:rPr>
              <a:t>Оранжевый -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цвет воспринимается как раскаленный, горячий. Он согревает, бод­рит, стимулирует к активной деятельности.</a:t>
            </a:r>
          </a:p>
          <a:p>
            <a:r>
              <a:rPr lang="ru-RU" b="1" i="1" dirty="0">
                <a:solidFill>
                  <a:schemeClr val="tx1"/>
                </a:solidFill>
              </a:rPr>
              <a:t>Красный</a:t>
            </a:r>
            <a:r>
              <a:rPr lang="ru-RU" dirty="0">
                <a:solidFill>
                  <a:schemeClr val="tx1"/>
                </a:solidFill>
              </a:rPr>
              <a:t> - так же, как и оранжевый напоминает цвет раскаленного металла, возбуждающий, горячий, энергичный. Приобретая другие оттенки, красный цвет начинает обладать новыми свойствами.</a:t>
            </a:r>
          </a:p>
          <a:p>
            <a:r>
              <a:rPr lang="ru-RU" b="1" i="1" dirty="0">
                <a:solidFill>
                  <a:schemeClr val="tx1"/>
                </a:solidFill>
              </a:rPr>
              <a:t>Коричневый</a:t>
            </a:r>
            <a:r>
              <a:rPr lang="ru-RU" dirty="0">
                <a:solidFill>
                  <a:schemeClr val="tx1"/>
                </a:solidFill>
              </a:rPr>
              <a:t> - теплый, создает мягкое, спокойное настроение, выражает кре­пость и устойчивость, но способен располагать и к мрачном</a:t>
            </a:r>
            <a:r>
              <a:rPr lang="en-US" dirty="0">
                <a:solidFill>
                  <a:schemeClr val="tx1"/>
                </a:solidFill>
              </a:rPr>
              <a:t>y</a:t>
            </a:r>
            <a:r>
              <a:rPr lang="ru-RU" dirty="0">
                <a:solidFill>
                  <a:schemeClr val="tx1"/>
                </a:solidFill>
              </a:rPr>
              <a:t> настроению.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1.МИКРОКЛИМАТ. ПАРАМЕТРЫ МИКРОКЛИМАТА. НОРМИРОВАНИЕ ПАРАМЕТРОВ МИКРОКЛИМАТА.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95711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-2143164"/>
            <a:ext cx="7772400" cy="1470025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57166"/>
            <a:ext cx="8358246" cy="6143668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>
                <a:solidFill>
                  <a:schemeClr val="tx1"/>
                </a:solidFill>
              </a:rPr>
              <a:t>Коричневый цвет с серым оттенком </a:t>
            </a:r>
            <a:r>
              <a:rPr lang="ru-RU" dirty="0">
                <a:solidFill>
                  <a:schemeClr val="tx1"/>
                </a:solidFill>
              </a:rPr>
              <a:t>придавливает психику, настораживает, </a:t>
            </a:r>
            <a:r>
              <a:rPr lang="ru-RU" dirty="0" smtClean="0">
                <a:solidFill>
                  <a:schemeClr val="tx1"/>
                </a:solidFill>
              </a:rPr>
              <a:t>вызывает </a:t>
            </a:r>
            <a:r>
              <a:rPr lang="ru-RU" dirty="0">
                <a:solidFill>
                  <a:schemeClr val="tx1"/>
                </a:solidFill>
              </a:rPr>
              <a:t>тревогу, ожидание неприятностей.</a:t>
            </a:r>
          </a:p>
          <a:p>
            <a:r>
              <a:rPr lang="ru-RU" b="1" i="1" dirty="0">
                <a:solidFill>
                  <a:schemeClr val="tx1"/>
                </a:solidFill>
              </a:rPr>
              <a:t>Желтый</a:t>
            </a:r>
            <a:r>
              <a:rPr lang="ru-RU" dirty="0">
                <a:solidFill>
                  <a:schemeClr val="tx1"/>
                </a:solidFill>
              </a:rPr>
              <a:t> - теплый, веселый цвет, располагающий к шутке и хорошему </a:t>
            </a:r>
            <a:r>
              <a:rPr lang="ru-RU" dirty="0" smtClean="0">
                <a:solidFill>
                  <a:schemeClr val="tx1"/>
                </a:solidFill>
              </a:rPr>
              <a:t>настроению</a:t>
            </a:r>
            <a:r>
              <a:rPr lang="ru-RU" dirty="0">
                <a:solidFill>
                  <a:schemeClr val="tx1"/>
                </a:solidFill>
              </a:rPr>
              <a:t>. В зависимости от частоты и насыщенности этот цвет по </a:t>
            </a:r>
            <a:r>
              <a:rPr lang="ru-RU">
                <a:solidFill>
                  <a:schemeClr val="tx1"/>
                </a:solidFill>
              </a:rPr>
              <a:t>своему </a:t>
            </a:r>
            <a:r>
              <a:rPr lang="ru-RU" smtClean="0">
                <a:solidFill>
                  <a:schemeClr val="tx1"/>
                </a:solidFill>
              </a:rPr>
              <a:t>воздействию </a:t>
            </a:r>
            <a:r>
              <a:rPr lang="ru-RU" dirty="0">
                <a:solidFill>
                  <a:schemeClr val="tx1"/>
                </a:solidFill>
              </a:rPr>
              <a:t>чрезвычайно изменчив и приобретает различные свойства.</a:t>
            </a:r>
          </a:p>
          <a:p>
            <a:r>
              <a:rPr lang="ru-RU" b="1" i="1" dirty="0">
                <a:solidFill>
                  <a:schemeClr val="tx1"/>
                </a:solidFill>
              </a:rPr>
              <a:t>Зеленый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- символ весны, юности, надежды, покоя и свежести. Этот цвет </a:t>
            </a:r>
            <a:r>
              <a:rPr lang="ru-RU" dirty="0" smtClean="0">
                <a:solidFill>
                  <a:schemeClr val="tx1"/>
                </a:solidFill>
              </a:rPr>
              <a:t>успокаивающе </a:t>
            </a:r>
            <a:r>
              <a:rPr lang="ru-RU" dirty="0">
                <a:solidFill>
                  <a:schemeClr val="tx1"/>
                </a:solidFill>
              </a:rPr>
              <a:t>действует на нервную систему. В сочетании с желтым приобретает мягкие тона и благотворно действует на настроение.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692696"/>
            <a:ext cx="8175282" cy="5808138"/>
          </a:xfrm>
        </p:spPr>
        <p:txBody>
          <a:bodyPr>
            <a:normAutofit/>
          </a:bodyPr>
          <a:lstStyle/>
          <a:p>
            <a:pPr algn="just"/>
            <a:r>
              <a:rPr lang="ru-RU" sz="4000" b="1" dirty="0" smtClean="0">
                <a:solidFill>
                  <a:srgbClr val="FF0000"/>
                </a:solidFill>
              </a:rPr>
              <a:t>МИКРОКЛИМАТ</a:t>
            </a:r>
            <a:r>
              <a:rPr lang="ru-RU" sz="4000" b="1" dirty="0" smtClean="0">
                <a:solidFill>
                  <a:schemeClr val="tx1"/>
                </a:solidFill>
              </a:rPr>
              <a:t> </a:t>
            </a:r>
            <a:r>
              <a:rPr lang="ru-RU" sz="4000" b="1" dirty="0">
                <a:solidFill>
                  <a:schemeClr val="tx1"/>
                </a:solidFill>
              </a:rPr>
              <a:t>- комплекс значений физических характеристик метеорологических факторов в ограниченном пространстве, определяемый температурой, влажностью и скоростью движения воздуха</a:t>
            </a:r>
            <a:r>
              <a:rPr lang="ru-RU" sz="4000" b="1" dirty="0" smtClean="0">
                <a:solidFill>
                  <a:schemeClr val="tx1"/>
                </a:solidFill>
              </a:rPr>
              <a:t>.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-2000288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500042"/>
            <a:ext cx="8215370" cy="5857916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Параметры микроклимата:</a:t>
            </a:r>
          </a:p>
          <a:p>
            <a:pPr lvl="0" algn="l"/>
            <a:r>
              <a:rPr lang="ru-RU" dirty="0" smtClean="0">
                <a:solidFill>
                  <a:schemeClr val="tx1"/>
                </a:solidFill>
              </a:rPr>
              <a:t>1.Относительная влажность воздуха (%);</a:t>
            </a:r>
          </a:p>
          <a:p>
            <a:pPr lvl="0" algn="l"/>
            <a:r>
              <a:rPr lang="ru-RU" dirty="0" smtClean="0">
                <a:solidFill>
                  <a:schemeClr val="tx1"/>
                </a:solidFill>
              </a:rPr>
              <a:t>2.Температура воздуха </a:t>
            </a:r>
            <a:r>
              <a:rPr lang="en-US" dirty="0" smtClean="0">
                <a:solidFill>
                  <a:schemeClr val="tx1"/>
                </a:solidFill>
              </a:rPr>
              <a:t>(t)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</a:p>
          <a:p>
            <a:pPr lvl="0" algn="l"/>
            <a:r>
              <a:rPr lang="ru-RU" dirty="0" smtClean="0">
                <a:solidFill>
                  <a:schemeClr val="tx1"/>
                </a:solidFill>
              </a:rPr>
              <a:t>3.Скорость движения воздуха (м/с);	</a:t>
            </a:r>
          </a:p>
          <a:p>
            <a:pPr lvl="0" algn="l"/>
            <a:r>
              <a:rPr lang="ru-RU" dirty="0" smtClean="0">
                <a:solidFill>
                  <a:schemeClr val="tx1"/>
                </a:solidFill>
              </a:rPr>
              <a:t>4.Интенсивность теплового излучения (Дж/с). </a:t>
            </a:r>
            <a:endParaRPr lang="ru-RU" dirty="0" smtClean="0">
              <a:solidFill>
                <a:schemeClr val="tx1"/>
              </a:solidFill>
            </a:endParaRPr>
          </a:p>
          <a:p>
            <a:pPr lvl="0" algn="l"/>
            <a:endParaRPr lang="ru-RU" b="1" dirty="0">
              <a:solidFill>
                <a:schemeClr val="tx1"/>
              </a:solidFill>
            </a:endParaRPr>
          </a:p>
          <a:p>
            <a:pPr lvl="0"/>
            <a:r>
              <a:rPr lang="ru-RU" sz="3500" b="1" dirty="0" smtClean="0">
                <a:solidFill>
                  <a:schemeClr val="tx1"/>
                </a:solidFill>
              </a:rPr>
              <a:t>Гигиенически-комфортные </a:t>
            </a:r>
            <a:r>
              <a:rPr lang="ru-RU" sz="3500" b="1" dirty="0" smtClean="0">
                <a:solidFill>
                  <a:schemeClr val="tx1"/>
                </a:solidFill>
              </a:rPr>
              <a:t>значения. </a:t>
            </a:r>
          </a:p>
          <a:p>
            <a:pPr lvl="0" algn="just"/>
            <a:r>
              <a:rPr lang="ru-RU" sz="3900" dirty="0" smtClean="0">
                <a:solidFill>
                  <a:schemeClr val="tx1"/>
                </a:solidFill>
              </a:rPr>
              <a:t>Температура </a:t>
            </a:r>
            <a:r>
              <a:rPr lang="ru-RU" sz="3900" dirty="0">
                <a:solidFill>
                  <a:schemeClr val="tx1"/>
                </a:solidFill>
              </a:rPr>
              <a:t>воздуха должна находиться в пределах 18 - 24 </a:t>
            </a:r>
            <a:r>
              <a:rPr lang="ru-RU" sz="3900" baseline="30000" dirty="0">
                <a:solidFill>
                  <a:schemeClr val="tx1"/>
                </a:solidFill>
              </a:rPr>
              <a:t>0</a:t>
            </a:r>
            <a:r>
              <a:rPr lang="ru-RU" sz="3900" dirty="0">
                <a:solidFill>
                  <a:schemeClr val="tx1"/>
                </a:solidFill>
              </a:rPr>
              <a:t>С, относительная влажность - не менее 40% и не более 60%, скорость движения воздуха - не более 0,3 м/с.  </a:t>
            </a:r>
            <a:endParaRPr lang="ru-RU" sz="3900" dirty="0" smtClean="0">
              <a:solidFill>
                <a:schemeClr val="tx1"/>
              </a:solidFill>
            </a:endParaRPr>
          </a:p>
          <a:p>
            <a:pPr lvl="0" algn="just"/>
            <a:r>
              <a:rPr lang="ru-RU" sz="3900" dirty="0" smtClean="0">
                <a:solidFill>
                  <a:schemeClr val="tx1"/>
                </a:solidFill>
              </a:rPr>
              <a:t>При </a:t>
            </a:r>
            <a:r>
              <a:rPr lang="ru-RU" sz="3900" dirty="0">
                <a:solidFill>
                  <a:schemeClr val="tx1"/>
                </a:solidFill>
              </a:rPr>
              <a:t>более неблагоприятных микроклиматических условиях необходимо </a:t>
            </a:r>
            <a:r>
              <a:rPr lang="ru-RU" sz="3900" dirty="0" smtClean="0">
                <a:solidFill>
                  <a:schemeClr val="tx1"/>
                </a:solidFill>
              </a:rPr>
              <a:t>предусматривать </a:t>
            </a:r>
            <a:r>
              <a:rPr lang="ru-RU" sz="3900" dirty="0">
                <a:solidFill>
                  <a:schemeClr val="tx1"/>
                </a:solidFill>
              </a:rPr>
              <a:t>не только ограничение времени пребывания человека в таких </a:t>
            </a:r>
            <a:r>
              <a:rPr lang="ru-RU" sz="3900" dirty="0" smtClean="0">
                <a:solidFill>
                  <a:schemeClr val="tx1"/>
                </a:solidFill>
              </a:rPr>
              <a:t>условиях</a:t>
            </a:r>
            <a:r>
              <a:rPr lang="ru-RU" sz="3900" dirty="0">
                <a:solidFill>
                  <a:schemeClr val="tx1"/>
                </a:solidFill>
              </a:rPr>
              <a:t>, но и другие меры защиты организма человека</a:t>
            </a:r>
            <a:endParaRPr lang="ru-RU" sz="39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-2071726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0"/>
            <a:ext cx="8572560" cy="6858000"/>
          </a:xfrm>
        </p:spPr>
        <p:txBody>
          <a:bodyPr/>
          <a:lstStyle/>
          <a:p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</a:rPr>
              <a:t>Таблица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</a:rPr>
              <a:t>1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</a:rPr>
              <a:t>- Предельно допустимое время пребывания в условиях неблагоприятного микроклимата при выполнении </a:t>
            </a:r>
            <a:endParaRPr lang="ru-RU" sz="2400" dirty="0">
              <a:solidFill>
                <a:schemeClr val="tx1"/>
              </a:solidFill>
              <a:latin typeface="Times New Roman" pitchFamily="18" charset="0"/>
            </a:endParaRPr>
          </a:p>
          <a:p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</a:rPr>
              <a:t>физической работы.</a:t>
            </a:r>
            <a:endParaRPr lang="ru-RU" sz="2400" dirty="0">
              <a:solidFill>
                <a:schemeClr val="tx1"/>
              </a:solidFill>
              <a:latin typeface="Times New Roman" pitchFamily="18" charset="0"/>
            </a:endParaRPr>
          </a:p>
          <a:p>
            <a:r>
              <a:rPr lang="ru-RU" dirty="0"/>
              <a:t> 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309178"/>
              </p:ext>
            </p:extLst>
          </p:nvPr>
        </p:nvGraphicFramePr>
        <p:xfrm>
          <a:off x="500034" y="1714488"/>
          <a:ext cx="8143931" cy="4790953"/>
        </p:xfrm>
        <a:graphic>
          <a:graphicData uri="http://schemas.openxmlformats.org/drawingml/2006/table">
            <a:tbl>
              <a:tblPr/>
              <a:tblGrid>
                <a:gridCol w="16253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34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3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49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49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8369">
                <a:tc rowSpan="2"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Температура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,</a:t>
                      </a: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baseline="30000" dirty="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Влажность 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воздуха,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Время пребывания, (минут)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69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Безопасно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Допустимо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Предельно  допустимо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9624"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20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40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50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60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15-20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70-75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15-20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70-75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15-20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70-75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15-20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70-75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smtClean="0">
                          <a:latin typeface="Times New Roman"/>
                          <a:ea typeface="Times New Roman"/>
                        </a:rPr>
                        <a:t>240</a:t>
                      </a: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smtClean="0">
                          <a:latin typeface="Times New Roman"/>
                          <a:ea typeface="Times New Roman"/>
                        </a:rPr>
                        <a:t>120</a:t>
                      </a: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smtClean="0">
                          <a:latin typeface="Times New Roman"/>
                          <a:ea typeface="Times New Roman"/>
                        </a:rPr>
                        <a:t>30</a:t>
                      </a: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smtClean="0">
                          <a:latin typeface="Times New Roman"/>
                          <a:ea typeface="Times New Roman"/>
                        </a:rPr>
                        <a:t>15</a:t>
                      </a: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smtClean="0">
                          <a:latin typeface="Times New Roman"/>
                          <a:ea typeface="Times New Roman"/>
                        </a:rPr>
                        <a:t>20</a:t>
                      </a: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smtClean="0">
                          <a:latin typeface="Times New Roman"/>
                          <a:ea typeface="Times New Roman"/>
                        </a:rPr>
                        <a:t>10</a:t>
                      </a: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smtClean="0">
                          <a:latin typeface="Times New Roman"/>
                          <a:ea typeface="Times New Roman"/>
                        </a:rPr>
                        <a:t>10</a:t>
                      </a: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-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180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60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40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15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20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-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240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90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60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60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30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35</a:t>
                      </a: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indent="21590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/>
          <a:lstStyle/>
          <a:p>
            <a:pPr algn="ctr"/>
            <a:r>
              <a:rPr lang="ru-RU" sz="4400" b="1" dirty="0"/>
              <a:t>2. Освещение. </a:t>
            </a:r>
            <a:endParaRPr lang="ru-RU" sz="4400" b="1" dirty="0" smtClean="0"/>
          </a:p>
          <a:p>
            <a:pPr algn="ctr"/>
            <a:r>
              <a:rPr lang="ru-RU" sz="4400" b="1" dirty="0" smtClean="0"/>
              <a:t>Параметры </a:t>
            </a:r>
            <a:r>
              <a:rPr lang="ru-RU" sz="4400" b="1" dirty="0"/>
              <a:t>освещенности. Нормирование </a:t>
            </a:r>
            <a:r>
              <a:rPr lang="ru-RU" sz="4400" b="1" dirty="0" smtClean="0"/>
              <a:t>освещенности</a:t>
            </a:r>
            <a:endParaRPr lang="ru-RU" sz="44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3997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-1643098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57166"/>
            <a:ext cx="8358246" cy="6072230"/>
          </a:xfrm>
        </p:spPr>
        <p:txBody>
          <a:bodyPr/>
          <a:lstStyle/>
          <a:p>
            <a:endParaRPr lang="ru-RU" sz="4400" b="1" u="sng" dirty="0" smtClean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Человеческий глаз воспринимает световой поток, представляющий собой электромагнитное излучение с длинами волн от 380 до 760 нм (нанометров, 1 нм=10</a:t>
            </a:r>
            <a:r>
              <a:rPr lang="ru-RU" baseline="30000" dirty="0">
                <a:solidFill>
                  <a:schemeClr val="tx1"/>
                </a:solidFill>
              </a:rPr>
              <a:t>-9</a:t>
            </a:r>
            <a:r>
              <a:rPr lang="ru-RU" dirty="0">
                <a:solidFill>
                  <a:schemeClr val="tx1"/>
                </a:solidFill>
              </a:rPr>
              <a:t>  м), излучения за пределами этого диапазона глаз человека не различает.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-1928850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28604"/>
            <a:ext cx="8286808" cy="6072230"/>
          </a:xfrm>
        </p:spPr>
        <p:txBody>
          <a:bodyPr/>
          <a:lstStyle/>
          <a:p>
            <a:pPr algn="just"/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</a:rPr>
              <a:t>Энергия видимых излучений воздействует на светочувствительные элементы глаза и  производит световое ощущение, интенсивность которого зависит от мощности излучения и длины волны.</a:t>
            </a:r>
          </a:p>
          <a:p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905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-1928850"/>
            <a:ext cx="7772400" cy="1470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28604"/>
            <a:ext cx="8286808" cy="6072230"/>
          </a:xfrm>
        </p:spPr>
        <p:txBody>
          <a:bodyPr>
            <a:normAutofit/>
          </a:bodyPr>
          <a:lstStyle/>
          <a:p>
            <a:pPr algn="just"/>
            <a:r>
              <a:rPr lang="ru-RU" sz="4000" b="1" i="1" dirty="0" smtClean="0">
                <a:solidFill>
                  <a:schemeClr val="tx1"/>
                </a:solidFill>
                <a:latin typeface="Times New Roman" pitchFamily="18" charset="0"/>
              </a:rPr>
              <a:t>Освещенность </a:t>
            </a:r>
            <a:r>
              <a:rPr lang="ru-RU" sz="4000" i="1" dirty="0">
                <a:solidFill>
                  <a:schemeClr val="tx1"/>
                </a:solidFill>
                <a:latin typeface="Times New Roman" pitchFamily="18" charset="0"/>
              </a:rPr>
              <a:t>Е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</a:rPr>
              <a:t> определяется количеством светового потока  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</a:rPr>
              <a:t>F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</a:rPr>
              <a:t>, приходящегося на единицу площади  </a:t>
            </a: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</a:rPr>
              <a:t>S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</a:rPr>
              <a:t> данной поверхности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</a:rPr>
              <a:t>.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</a:p>
          <a:p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</a:rPr>
              <a:t>Е=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</a:rPr>
              <a:t>F/S</a:t>
            </a:r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endParaRPr lang="ru-RU" sz="40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endParaRPr lang="en-US" sz="40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algn="just"/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</a:rPr>
              <a:t>Е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</a:rPr>
              <a:t>диница 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</a:rPr>
              <a:t>освещенности 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</a:rPr>
              <a:t>- люкс 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</a:rPr>
              <a:t>(лк)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887</Words>
  <Application>Microsoft Office PowerPoint</Application>
  <PresentationFormat>Экран (4:3)</PresentationFormat>
  <Paragraphs>123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Arial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Ставропольский 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ТГ и ОТ</dc:creator>
  <cp:lastModifiedBy>HOME</cp:lastModifiedBy>
  <cp:revision>39</cp:revision>
  <dcterms:created xsi:type="dcterms:W3CDTF">2014-02-27T09:02:42Z</dcterms:created>
  <dcterms:modified xsi:type="dcterms:W3CDTF">2021-03-08T18:28:48Z</dcterms:modified>
</cp:coreProperties>
</file>